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17" r:id="rId3"/>
    <p:sldId id="1018" r:id="rId4"/>
    <p:sldId id="1021" r:id="rId5"/>
    <p:sldId id="1022" r:id="rId6"/>
    <p:sldId id="1053" r:id="rId7"/>
    <p:sldId id="1055" r:id="rId8"/>
    <p:sldId id="1025" r:id="rId9"/>
    <p:sldId id="1038" r:id="rId10"/>
    <p:sldId id="1041" r:id="rId11"/>
    <p:sldId id="1046" r:id="rId12"/>
    <p:sldId id="1047" r:id="rId13"/>
    <p:sldId id="1049" r:id="rId14"/>
    <p:sldId id="1048" r:id="rId15"/>
    <p:sldId id="1045" r:id="rId16"/>
    <p:sldId id="1044" r:id="rId17"/>
    <p:sldId id="1026" r:id="rId18"/>
    <p:sldId id="1032" r:id="rId19"/>
    <p:sldId id="1033" r:id="rId20"/>
    <p:sldId id="1056" r:id="rId21"/>
    <p:sldId id="1034" r:id="rId22"/>
    <p:sldId id="1035" r:id="rId23"/>
    <p:sldId id="1036"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必修 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  实用性阅读与交流</a:t>
            </a: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TW"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r>
              <a:rPr lang="zh-TW"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芣</a:t>
            </a:r>
            <a:r>
              <a:rPr lang="zh-TW"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苢　插秧歌</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528392"/>
          </a:xfrm>
          <a:prstGeom prst="rect">
            <a:avLst/>
          </a:prstGeom>
        </p:spPr>
      </p:pic>
      <p:sp>
        <p:nvSpPr>
          <p:cNvPr id="2" name="内容占位符 1"/>
          <p:cNvSpPr>
            <a:spLocks noGrp="1"/>
          </p:cNvSpPr>
          <p:nvPr>
            <p:ph idx="1"/>
          </p:nvPr>
        </p:nvSpPr>
        <p:spPr>
          <a:xfrm>
            <a:off x="360854" y="1541115"/>
            <a:ext cx="11485848" cy="2792239"/>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采采芣苢，薄言采之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表现了人们出发采车前草时兴致盎然的样子。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采采芣苢，薄言有之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则流露出人们采到车前草时的喜悦之情。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，表明人们采车前草愈采愈快、愈采愈多，劳动热情也愈来愈高涨。人们弯腰拾取、成把取下和提起衣襟兜起等连续的动作，表现了其心灵手巧、动作娴熟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1709394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4454233"/>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插　秧　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杨万里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田夫抛秧田妇接，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农夫抛起秧苗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农妇接住秧苗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小儿拔秧大儿插。</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小儿子拔起秧苗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大儿子种下秧苗。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笠</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是兜鍪</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蓑</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是甲</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斗笠当作头盔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蓑衣当作铠甲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9416;FounderCES"/>
          <p:cNvPicPr/>
          <p:nvPr/>
        </p:nvPicPr>
        <p:blipFill>
          <a:blip r:embed="rId2"/>
          <a:stretch>
            <a:fillRect/>
          </a:stretch>
        </p:blipFill>
        <p:spPr>
          <a:xfrm>
            <a:off x="343275" y="750689"/>
            <a:ext cx="1259840" cy="483235"/>
          </a:xfrm>
          <a:prstGeom prst="rect">
            <a:avLst/>
          </a:prstGeom>
        </p:spPr>
      </p:pic>
    </p:spTree>
    <p:extLst>
      <p:ext uri="{BB962C8B-B14F-4D97-AF65-F5344CB8AC3E}">
        <p14:creationId xmlns:p14="http://schemas.microsoft.com/office/powerpoint/2010/main" val="1635056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雨从头上湿到胛</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雨水从头上流入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弄湿了肩胛。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唤渠</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朝餐歇半霎</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农妇呼唤农夫吃早饭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休息一会儿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低　头折腰只不答：</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农夫弯腰低头劳作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没有答应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只是说道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秧　根　未　牢　　　 莳</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未　匝</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秧苗根部还不牢固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这块田里还没有栽插完毕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照 　管 　鹅 　儿 　与 　雏　鸭。</a:t>
            </a:r>
            <a:r>
              <a:rPr lang="en-US" altLang="zh-CN" b="1" u="sng"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你回家一定要提防小鹅小鸭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不要让它们来破坏秧苗。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05296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斗笠。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兜鍪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móu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古代打仗时战士所戴的头盔。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蓑衣。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铠甲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古代战士穿的用皮革或金属片制成的护身服。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肩胛。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第三人称代词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人工开凿的水道。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极短的时间。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种植。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布满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遍及。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7514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608512"/>
          </a:xfrm>
          <a:prstGeom prst="rect">
            <a:avLst/>
          </a:prstGeom>
        </p:spPr>
      </p:pic>
      <p:sp>
        <p:nvSpPr>
          <p:cNvPr id="2" name="内容占位符 1"/>
          <p:cNvSpPr>
            <a:spLocks noGrp="1"/>
          </p:cNvSpPr>
          <p:nvPr>
            <p:ph idx="1"/>
          </p:nvPr>
        </p:nvSpPr>
        <p:spPr>
          <a:xfrm>
            <a:off x="360854" y="1541115"/>
            <a:ext cx="11485848" cy="3900235"/>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第一、二句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四个动词，既准确、具体、平实，又暗示一家人分工明确。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第三、四句写雨势甚猛，尽管戴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，一家人还是被淋得浑身湿透。在如此恶劣的天气条件下插秧不辍，其艰苦可想而知。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第五、六句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朝餐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点出农夫早起出工，直到有人招呼吃饭歇息时他还水米未沾，写出了插秧时节劳作的紧张。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第七、八句模拟农夫的口吻，将农家人的勤劳、艰辛全部凝聚在朴实的话语中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4164354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古代诗歌阅读之</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炼句</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296491310"/>
              </p:ext>
            </p:extLst>
          </p:nvPr>
        </p:nvGraphicFramePr>
        <p:xfrm>
          <a:off x="343711" y="2558008"/>
          <a:ext cx="11502992" cy="2743200"/>
        </p:xfrm>
        <a:graphic>
          <a:graphicData uri="http://schemas.openxmlformats.org/drawingml/2006/table">
            <a:tbl>
              <a:tblPr firstRow="1" firstCol="1" bandRow="1"/>
              <a:tblGrid>
                <a:gridCol w="1431015">
                  <a:extLst>
                    <a:ext uri="{9D8B030D-6E8A-4147-A177-3AD203B41FA5}">
                      <a16:colId xmlns:a16="http://schemas.microsoft.com/office/drawing/2014/main" val="1205688902"/>
                    </a:ext>
                  </a:extLst>
                </a:gridCol>
                <a:gridCol w="10071977">
                  <a:extLst>
                    <a:ext uri="{9D8B030D-6E8A-4147-A177-3AD203B41FA5}">
                      <a16:colId xmlns:a16="http://schemas.microsoft.com/office/drawing/2014/main" val="318415186"/>
                    </a:ext>
                  </a:extLst>
                </a:gridCol>
              </a:tblGrid>
              <a:tr h="0">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学科素养</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审美鉴赏与创造</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24613911"/>
                  </a:ext>
                </a:extLst>
              </a:tr>
              <a:tr h="0">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高考解读</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669925"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经过诗人精心锤炼的字句，一般最为传神，耐人寻味，往往熔铸了诗人强烈的主观情感和生动的艺术形象，是诗人情感的喷发口。因此，炼句题也逐渐成为近几年高考中古代诗歌阅读的热点题型。此类题一般从表达技巧出发，考查该句所运用的修辞手法或表现手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072781531"/>
                  </a:ext>
                </a:extLst>
              </a:tr>
            </a:tbl>
          </a:graphicData>
        </a:graphic>
      </p:graphicFrame>
    </p:spTree>
    <p:extLst>
      <p:ext uri="{BB962C8B-B14F-4D97-AF65-F5344CB8AC3E}">
        <p14:creationId xmlns:p14="http://schemas.microsoft.com/office/powerpoint/2010/main" val="3514007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562556479"/>
              </p:ext>
            </p:extLst>
          </p:nvPr>
        </p:nvGraphicFramePr>
        <p:xfrm>
          <a:off x="334567" y="1124744"/>
          <a:ext cx="11521280" cy="2881635"/>
        </p:xfrm>
        <a:graphic>
          <a:graphicData uri="http://schemas.openxmlformats.org/drawingml/2006/table">
            <a:tbl>
              <a:tblPr firstRow="1" firstCol="1" bandRow="1"/>
              <a:tblGrid>
                <a:gridCol w="1440159">
                  <a:extLst>
                    <a:ext uri="{9D8B030D-6E8A-4147-A177-3AD203B41FA5}">
                      <a16:colId xmlns:a16="http://schemas.microsoft.com/office/drawing/2014/main" val="3754657506"/>
                    </a:ext>
                  </a:extLst>
                </a:gridCol>
                <a:gridCol w="10081121">
                  <a:extLst>
                    <a:ext uri="{9D8B030D-6E8A-4147-A177-3AD203B41FA5}">
                      <a16:colId xmlns:a16="http://schemas.microsoft.com/office/drawing/2014/main" val="112975657"/>
                    </a:ext>
                  </a:extLst>
                </a:gridCol>
              </a:tblGrid>
              <a:tr h="2881635">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常见</a:t>
                      </a:r>
                      <a:r>
                        <a:rPr lang="zh-CN" sz="2400" b="1" dirty="0"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设</a:t>
                      </a:r>
                      <a:endParaRPr lang="en-US" altLang="zh-CN" sz="2400" b="1" dirty="0"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问</a:t>
                      </a: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方式</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古人认为这首诗的颔联</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乃晚唐巧句</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。请指出这一联巧在哪里，并简要赏析。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请简要赏析诗句。</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你怎样理解这句诗？请结合全诗分析。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本诗的第</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句广受后世称道，请赏析这一句的精妙之处。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25833177"/>
                  </a:ext>
                </a:extLst>
              </a:tr>
            </a:tbl>
          </a:graphicData>
        </a:graphic>
      </p:graphicFrame>
    </p:spTree>
    <p:extLst>
      <p:ext uri="{BB962C8B-B14F-4D97-AF65-F5344CB8AC3E}">
        <p14:creationId xmlns:p14="http://schemas.microsoft.com/office/powerpoint/2010/main" val="568595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3900235"/>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解答古代诗歌炼句题</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三步骤</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释句意。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解释该句在诗中的含意。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描景象</a:t>
            </a:r>
            <a:r>
              <a:rPr lang="zh-CN"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析手法。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展开联想，把该句放入全诗中描述景象；分析诗句运用了什么表现手法，并分析其作用及表达效果。根据诗句在全诗中所处的位置，分析诗句对全诗所起的结构作用。如首句点题、开篇，奠定基调；尾句或卒章显志，或另辟新境，尤其是以景结情句，有含蓄隽永之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点作用。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点出该句烘托了怎样的意境及表达效果，或表达了怎样的感情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
        <p:nvSpPr>
          <p:cNvPr id="4" name="内容占位符 1"/>
          <p:cNvSpPr txBox="1">
            <a:spLocks/>
          </p:cNvSpPr>
          <p:nvPr/>
        </p:nvSpPr>
        <p:spPr bwMode="auto">
          <a:xfrm>
            <a:off x="360854" y="508518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古代诗歌阅读拓展提优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P33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21XBS5.EPS" descr="id:2147488654;FounderCES"/>
          <p:cNvPicPr/>
          <p:nvPr/>
        </p:nvPicPr>
        <p:blipFill>
          <a:blip r:embed="rId3"/>
          <a:stretch>
            <a:fillRect/>
          </a:stretch>
        </p:blipFill>
        <p:spPr>
          <a:xfrm>
            <a:off x="342748" y="5227931"/>
            <a:ext cx="2015490" cy="370840"/>
          </a:xfrm>
          <a:prstGeom prst="rect">
            <a:avLst/>
          </a:prstGeom>
        </p:spPr>
      </p:pic>
      <p:pic>
        <p:nvPicPr>
          <p:cNvPr id="6" name="手指.EPS" descr="id:2147488661;FounderCES"/>
          <p:cNvPicPr/>
          <p:nvPr/>
        </p:nvPicPr>
        <p:blipFill>
          <a:blip r:embed="rId4"/>
          <a:stretch>
            <a:fillRect/>
          </a:stretch>
        </p:blipFill>
        <p:spPr>
          <a:xfrm>
            <a:off x="2406267" y="5290886"/>
            <a:ext cx="601648" cy="261744"/>
          </a:xfrm>
          <a:prstGeom prst="rect">
            <a:avLst/>
          </a:prstGeom>
        </p:spPr>
      </p:pic>
    </p:spTree>
    <p:extLst>
      <p:ext uri="{BB962C8B-B14F-4D97-AF65-F5344CB8AC3E}">
        <p14:creationId xmlns:p14="http://schemas.microsoft.com/office/powerpoint/2010/main" val="14785072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970318"/>
          </a:xfrm>
        </p:spPr>
        <p:txBody>
          <a:bodyPr/>
          <a:lstStyle/>
          <a:p>
            <a:pPr hangingPunct="0">
              <a:spcAft>
                <a:spcPts val="0"/>
              </a:spcAft>
              <a:tabLst>
                <a:tab pos="5645150" algn="l"/>
                <a:tab pos="8255000" algn="l"/>
              </a:tabLs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5645150" algn="l"/>
                <a:tab pos="8255000" algn="l"/>
              </a:tabLs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诗经中的名句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25500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关关雎鸠，在河之洲。窈窕淑女，君子好逑。</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周南</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25500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蒹葭苍苍，白露为霜。所谓伊人，在水一方。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秦风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蒹葭》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25500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知我者，谓我心忧；不知我者，谓我何求。悠悠苍天，此何人哉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255000" algn="l"/>
              </a:tabLs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黍离》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8255000" algn="l"/>
              </a:tabLs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风雨如晦，鸡鸣不已。既见君子，云胡不喜？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郑风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风雨》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杨万里的名句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蝉声无意添烦恼，自是愁人在断肠。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杨万里《听蝉》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风力掀天浪打头，只须一笑不须愁。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杨万里《闷歌行十二首》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仿宋" panose="02010609060101010101" pitchFamily="49" charset="-122"/>
                <a:ea typeface="仿宋" panose="02010609060101010101" pitchFamily="49" charset="-122"/>
                <a:cs typeface="Times New Roman" panose="02020603050405020304" pitchFamily="18" charset="0"/>
              </a:rPr>
              <a:t>]</a:t>
            </a:r>
            <a:endParaRPr lang="zh-CN" altLang="zh-CN" sz="1050" dirty="0">
              <a:solidFill>
                <a:srgbClr val="000000"/>
              </a:solidFill>
              <a:latin typeface="仿宋" panose="02010609060101010101" pitchFamily="49" charset="-122"/>
              <a:ea typeface="仿宋" panose="02010609060101010101" pitchFamily="49"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小荷才露尖尖角，早有蜻蜓立上头。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杨万里《小池》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只余鸥鹭无拘管，北去南来自在飞。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杨万里《初入淮河四绝句》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2792239"/>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《芣　　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古时，战乱频繁，除去赋税之后，农民耕地所得的粮食不足以果腹，</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易于繁殖的芣苢自然成为穷苦人赖以生存的食物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。冬粮不足，春天来后，也正是青黄不接之时，这时万物复苏，田野里长出大片鲜嫩的芣苢。因而，每当春天到来，就有成群的农民一边欢快地采着芣苢的嫩苗，一边唱着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采采芣苢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8"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88009" y="1329257"/>
            <a:ext cx="2015490" cy="388620"/>
          </a:xfrm>
          <a:prstGeom prst="rect">
            <a:avLst/>
          </a:prstGeom>
        </p:spPr>
      </p:pic>
      <p:grpSp>
        <p:nvGrpSpPr>
          <p:cNvPr id="9" name="组合 8"/>
          <p:cNvGrpSpPr/>
          <p:nvPr/>
        </p:nvGrpSpPr>
        <p:grpSpPr>
          <a:xfrm>
            <a:off x="488010" y="1959223"/>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EB6262"/>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EB6262"/>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名家故事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舟 过 安 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诗人杨万里在乘舟路过安仁县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今江西余江县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看见了另一艘船在行驶，船上悠悠自在地坐着两个小孩，他们脸上嘻嘻哈哈的。诗人看见他们拿出了一把雨伞，感到很奇怪：天上也没下雨，为什么要打伞？他看着看着：哦！他们张开伞原来不是为了遮雨，而是想利用伞当帆，让船前进啊！于是杨万里提笔写下一首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一叶渔船两小童，收篙停棹坐船中。怪生无雨都张伞，不是遮头是使风。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825389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4685065"/>
          </a:xfrm>
        </p:spPr>
        <p:txBody>
          <a:bodyPr/>
          <a:lstStyle/>
          <a:p>
            <a:pPr algn="ctr" hangingPunct="0">
              <a:lnSpc>
                <a:spcPct val="14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《诗经》中赞美劳动的诗篇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我国第一部诗歌总集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《诗经》中有很多关于劳动的不朽诗篇。如《国风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魏风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伐檀》：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坎坎伐檀兮，寘之河之干兮，河水清且涟猗。不稼不穑，胡取禾三百廛兮？不狩不猎，胡瞻尔庭有县貆兮？彼君子兮，不素餐兮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该诗写出了伐木者伐檀造车的劳动场景，同时也痛斥了统治者的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不稼不穑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和坐享其成。又如《国风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豳风</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七月流火，九月授衣。一之日觱发，二之日栗烈。无衣无褐，何以卒岁？三之日于耜，四之日举趾。同我妇子，馌彼南亩，田畯至喜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该诗描写了农夫一年四季的劳动生活，描绘出一幅场面热烈的农耕图。这一首首有关劳动的诗，体现了古代劳动者的辛苦和对收获的企盼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97436" y="752492"/>
            <a:ext cx="2015490" cy="388620"/>
          </a:xfrm>
          <a:prstGeom prst="rect">
            <a:avLst/>
          </a:prstGeom>
        </p:spPr>
      </p:pic>
      <p:grpSp>
        <p:nvGrpSpPr>
          <p:cNvPr id="8" name="组合 7"/>
          <p:cNvGrpSpPr/>
          <p:nvPr/>
        </p:nvGrpSpPr>
        <p:grpSpPr>
          <a:xfrm>
            <a:off x="497436" y="1248196"/>
            <a:ext cx="1211580" cy="461665"/>
            <a:chOff x="342748" y="1248196"/>
            <a:chExt cx="1211580" cy="461665"/>
          </a:xfrm>
        </p:grpSpPr>
        <p:pic>
          <p:nvPicPr>
            <p:cNvPr id="7" name="BS25.EPS" descr="id:2147488689;FounderCES"/>
            <p:cNvPicPr/>
            <p:nvPr/>
          </p:nvPicPr>
          <p:blipFill>
            <a:blip r:embed="rId3"/>
            <a:stretch>
              <a:fillRect/>
            </a:stretch>
          </p:blipFill>
          <p:spPr>
            <a:xfrm>
              <a:off x="342748" y="1277813"/>
              <a:ext cx="1211580" cy="395605"/>
            </a:xfrm>
            <a:prstGeom prst="rect">
              <a:avLst/>
            </a:prstGeom>
          </p:spPr>
        </p:pic>
        <p:sp>
          <p:nvSpPr>
            <p:cNvPr id="6" name="矩形 5"/>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2043170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其实，翻阅古诗词可知，我国最早记载劳动的诗歌是《吴越春秋》中的《弹歌》。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断竹，续竹。飞土，逐肉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个字，便高度概括了远古渔猎时期劳动人民的狩猎场面。他们伐竹，制作弹弓，捕猎野兽。这首诗通过简洁的文字，描绘了忙碌的劳动，反映了原始人类获得猎物的艰辛。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劳动赞歌</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收获</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艰辛</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562"/>
            <a:ext cx="11485848" cy="4842031"/>
          </a:xfrm>
        </p:spPr>
        <p:txBody>
          <a:bodyPr/>
          <a:lstStyle/>
          <a:p>
            <a:pPr algn="ctr" hangingPunct="0">
              <a:lnSpc>
                <a:spcPct val="13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雨幕秧田，绘就农事诗章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杨万里笔下的《插秧歌》，宛如一幅生动的农耕画卷，在岁月的长河中缓缓展开，将我们带入热火朝天的插秧时节。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瞧，那一方方水田，在春雨的润泽下，如镜子般倒映着天光云影。田夫有力地将秧苗抛出，在空中划过一道道优美的弧线；田妇则眼疾手快，稳稳接住。两人动作一气呵成，配合默契十足。小儿子与大儿子也不甘示弱，用稚嫩的小手在泥水中忙着拔秧、插秧，虽略显笨拙，却满是认真。细密的雨丝纷纷扬扬，落在他们的斗笠、蓑衣上，打湿了肩头，却浇不灭劳作的热情。他们在风雨中坚守，在土地里耕耘，用辛勤的汗水浇灌着希望的种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劳动的苦与美</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家庭协作</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自然与生活</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503455" y="836712"/>
            <a:ext cx="1211580" cy="461665"/>
            <a:chOff x="342748" y="1248196"/>
            <a:chExt cx="1211580" cy="461665"/>
          </a:xfrm>
        </p:grpSpPr>
        <p:pic>
          <p:nvPicPr>
            <p:cNvPr id="4" name="BS25.EPS" descr="id:2147488689;FounderCES"/>
            <p:cNvPicPr/>
            <p:nvPr/>
          </p:nvPicPr>
          <p:blipFill>
            <a:blip r:embed="rId2"/>
            <a:stretch>
              <a:fillRect/>
            </a:stretch>
          </p:blipFill>
          <p:spPr>
            <a:xfrm>
              <a:off x="342748" y="1277813"/>
              <a:ext cx="1211580" cy="395605"/>
            </a:xfrm>
            <a:prstGeom prst="rect">
              <a:avLst/>
            </a:prstGeom>
          </p:spPr>
        </p:pic>
        <p:sp>
          <p:nvSpPr>
            <p:cNvPr id="5" name="矩形 4"/>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639399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《插　秧　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淳熙六年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1179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春，杨万里常州任满，西归故乡吉水。途经衢州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今浙江衢州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时值农田大忙季节，诗人目睹一户农家插秧之辛劳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，作该诗。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792239"/>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《诗　　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《诗经》是我国第一部诗歌总集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，共收录从西周初年到春秋中叶的诗歌</a:t>
            </a:r>
            <a:r>
              <a:rPr lang="en-US"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305</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，分为</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风、雅、颂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三大类。先秦时被称为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诗三百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。汉代时被尊为经典，始称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，并沿用至今。它是我国现实主义诗歌创作的源头。其思想内容和艺术成就，对我国文学，尤其是诗歌的发展有着深远的影响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511734"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《诗 经》 </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六 义</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《诗经》</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六义</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是指</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风、雅、颂</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三种古诗体制与</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赋、比、兴</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三种表现手法。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风、雅、颂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是根据音乐及诗歌形式、内容、语言的不同而划分的。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，即国风，大都是各地的民歌。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，多数为朝廷贵族及公卿大夫所作，其内容几乎都是关于政治的，一般被看作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，即宗庙祭祀和颂圣的乐歌，在演奏时要配以舞蹈。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98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赋、比、兴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是按表现手法划分的。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陈述铺叙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的意思，即不做任何修饰和渲染，直接陈述。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譬喻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，对人或物加以形象的比喻，使其特征更加鲜明突出。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先言他物以引起所咏之辞</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，多用于一首诗或一章诗的开头。一首诗中，比兴手法往往结合起来运用。比兴手法的运用，能增强诗歌的生动性和鲜明性，增强诗歌的韵味和感染力。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7750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诚　斋　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诚斋体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指南宋诗人杨万里的诗歌风格类型。杨万里，号诚斋，故人们将其自创的诗体称为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诚斋体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诚斋体</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的风格特征是活泼自然，饶有谐趣。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诚斋体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形成的要素之一是诗人把自己的主观情感最大限度地投射在客观事物上；要素之二是杨万里作诗想象奇特，但是不用生僻的字句，而用浅近明白的语言和流畅的章法，近于口语。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8550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8573"/>
                <a:ext cx="11485848" cy="29522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芣　　苢</a:t>
                </a:r>
                <a:r>
                  <a:rPr lang="en-US" altLang="zh-CN" b="1" baseline="30000" dirty="0">
                    <a:solidFill>
                      <a:srgbClr val="F7931D"/>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《诗经</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采采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芣苢，薄言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采之。采采芣苢，薄言有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采采</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芣苢，薄言掇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之。采采芣苢，薄言捋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8573"/>
                <a:ext cx="11485848" cy="2952218"/>
              </a:xfrm>
              <a:blipFill>
                <a:blip r:embed="rId2"/>
                <a:stretch>
                  <a:fillRect b="-413"/>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69155" y="747286"/>
            <a:ext cx="2015490" cy="370840"/>
          </a:xfrm>
          <a:prstGeom prst="rect">
            <a:avLst/>
          </a:prstGeom>
        </p:spPr>
      </p:pic>
      <p:pic>
        <p:nvPicPr>
          <p:cNvPr id="5" name="译文.EPS" descr="id:2147489416;FounderCES"/>
          <p:cNvPicPr/>
          <p:nvPr/>
        </p:nvPicPr>
        <p:blipFill>
          <a:blip r:embed="rId4"/>
          <a:stretch>
            <a:fillRect/>
          </a:stretch>
        </p:blipFill>
        <p:spPr>
          <a:xfrm>
            <a:off x="469155" y="1276732"/>
            <a:ext cx="1259840" cy="483235"/>
          </a:xfrm>
          <a:prstGeom prst="rect">
            <a:avLst/>
          </a:prstGeom>
        </p:spPr>
      </p:pic>
      <p:sp>
        <p:nvSpPr>
          <p:cNvPr id="8" name="内容占位符 1"/>
          <p:cNvSpPr txBox="1">
            <a:spLocks/>
          </p:cNvSpPr>
          <p:nvPr/>
        </p:nvSpPr>
        <p:spPr bwMode="auto">
          <a:xfrm>
            <a:off x="360854" y="356430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茂盛的车前草呀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采呀快快采些来。茂盛的车前草呀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采呀采呀采到了。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indent="630555"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茂盛的车前草呀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一棵一棵拾起来。茂盛的车前草呀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一把一把取下来。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7615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935192"/>
              </a:xfrm>
            </p:spPr>
            <p:txBody>
              <a:bodyPr/>
              <a:lstStyle/>
              <a:p>
                <a:pPr lvl="0"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采采芣苢，薄言袺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采采芣苢，薄言襭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935192"/>
              </a:xfrm>
              <a:blipFill>
                <a:blip r:embed="rId2"/>
                <a:stretch>
                  <a:fillRect/>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5567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茂盛的车前草呀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提起衣襟兜起来。茂盛的车前草呀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掖起衣襟兜回来。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248812"/>
            <a:ext cx="11485848" cy="1684244"/>
          </a:xfrm>
          <a:prstGeom prst="rect">
            <a:avLst/>
          </a:prstGeom>
          <a:noFill/>
          <a:ln w="19050">
            <a:solidFill>
              <a:srgbClr val="EF412A"/>
            </a:solidFill>
            <a:prstDash val="dash"/>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芣苢</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fúyǐ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车前草。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采采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茂盛的样子。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薄言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薄</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都是助词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无实义。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获得。</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掇</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duō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拾取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摘取。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从茎上成把地取下。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jié</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提起衣襟兜东西。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xié</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把衣襟掖在腰带上兜东西。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6659117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2063</Words>
  <Application>Microsoft Office PowerPoint</Application>
  <PresentationFormat>自定义</PresentationFormat>
  <Paragraphs>94</Paragraphs>
  <Slides>23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23</vt:i4>
      </vt:variant>
    </vt:vector>
  </HeadingPairs>
  <TitlesOfParts>
    <vt:vector size="35" baseType="lpstr">
      <vt:lpstr>MS Mincho</vt:lpstr>
      <vt:lpstr>仿宋</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384</cp:revision>
  <dcterms:created xsi:type="dcterms:W3CDTF">2020-11-06T05:24:00Z</dcterms:created>
  <dcterms:modified xsi:type="dcterms:W3CDTF">2025-06-17T00:34:15Z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